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7" r:id="rId2"/>
    <p:sldId id="262" r:id="rId3"/>
    <p:sldId id="264" r:id="rId4"/>
    <p:sldId id="329" r:id="rId5"/>
    <p:sldId id="331" r:id="rId6"/>
    <p:sldId id="332" r:id="rId7"/>
  </p:sldIdLst>
  <p:sldSz cx="9144000" cy="6858000" type="screen4x3"/>
  <p:notesSz cx="6797675" cy="98742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DBFA67-651C-4BD4-A261-2CDE95606E99}" type="datetimeFigureOut">
              <a:rPr lang="fr-FR" smtClean="0"/>
              <a:t>18/11/2013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DE7523-F62E-44E8-AFD3-48DBDCB29A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0164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7E8659-78A5-4A7F-8723-72493CEE1783}" type="datetimeFigureOut">
              <a:rPr lang="fr-FR" smtClean="0"/>
              <a:t>18/11/2013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77ED8C-6595-4EB3-BA50-2B6E793FDB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223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</a:defRPr>
            </a:lvl1pPr>
            <a:lvl2pPr marL="711819" indent="-273890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</a:defRPr>
            </a:lvl2pPr>
            <a:lvl3pPr marL="1095555" indent="-218234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</a:defRPr>
            </a:lvl3pPr>
            <a:lvl4pPr marL="1534951" indent="-218234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</a:defRPr>
            </a:lvl4pPr>
            <a:lvl5pPr marL="1972881" indent="-218234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</a:defRPr>
            </a:lvl5pPr>
            <a:lvl6pPr marL="2394698" indent="-218234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itchFamily="34" charset="0"/>
              </a:defRPr>
            </a:lvl6pPr>
            <a:lvl7pPr marL="2816516" indent="-218234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itchFamily="34" charset="0"/>
              </a:defRPr>
            </a:lvl7pPr>
            <a:lvl8pPr marL="3238336" indent="-218234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itchFamily="34" charset="0"/>
              </a:defRPr>
            </a:lvl8pPr>
            <a:lvl9pPr marL="3660154" indent="-218234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94C9A9A-6876-4CD7-B6C9-0C8AE141C2FB}" type="slidenum">
              <a:rPr lang="fr-FR" altLang="fr-FR" smtClean="0">
                <a:solidFill>
                  <a:prstClr val="black"/>
                </a:solidFill>
                <a:latin typeface="Arial" charset="0"/>
                <a:ea typeface="MS PGothic" pitchFamily="34" charset="-128"/>
              </a:rPr>
              <a:pPr eaLnBrk="1" hangingPunct="1">
                <a:spcBef>
                  <a:spcPct val="0"/>
                </a:spcBef>
              </a:pPr>
              <a:t>3</a:t>
            </a:fld>
            <a:endParaRPr lang="fr-FR" altLang="fr-FR" smtClean="0">
              <a:solidFill>
                <a:prstClr val="black"/>
              </a:solidFill>
              <a:latin typeface="Arial" charset="0"/>
              <a:ea typeface="MS PGothic" pitchFamily="34" charset="-128"/>
            </a:endParaRPr>
          </a:p>
        </p:txBody>
      </p:sp>
      <p:sp>
        <p:nvSpPr>
          <p:cNvPr id="17411" name="Rectangle 7"/>
          <p:cNvSpPr txBox="1">
            <a:spLocks noGrp="1" noChangeArrowheads="1"/>
          </p:cNvSpPr>
          <p:nvPr/>
        </p:nvSpPr>
        <p:spPr bwMode="auto">
          <a:xfrm>
            <a:off x="3850094" y="9379543"/>
            <a:ext cx="2946065" cy="493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526" tIns="45764" rIns="91526" bIns="45764" anchor="b"/>
          <a:lstStyle>
            <a:lvl1pPr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1BDE1F2-9155-4A2F-B151-AE99DF225104}" type="slidenum">
              <a:rPr lang="fr-FR" altLang="fr-FR" sz="1400">
                <a:solidFill>
                  <a:prstClr val="black"/>
                </a:solidFill>
                <a:latin typeface="Arial" charset="0"/>
              </a:rPr>
              <a:pPr algn="r" eaLnBrk="1" hangingPunct="1">
                <a:spcBef>
                  <a:spcPct val="0"/>
                </a:spcBef>
              </a:pPr>
              <a:t>3</a:t>
            </a:fld>
            <a:endParaRPr lang="fr-FR" altLang="fr-FR" sz="14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74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3450" y="741363"/>
            <a:ext cx="4933950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526" tIns="45764" rIns="91526" bIns="45764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5BBF2D-65CE-4DB3-85EB-9EF2E049D17B}" type="datetime1">
              <a:rPr lang="fr-FR" smtClean="0"/>
              <a:t>21/11/2013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Paris, Novembre 2013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30D0A-FCF0-4AC6-8D61-68C2B0B69D5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3532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7FF812-749F-4073-856F-DBA3AA0B5DC6}" type="datetime1">
              <a:rPr lang="fr-FR" smtClean="0"/>
              <a:t>21/11/2013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Paris, Novembre 2013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30D0A-FCF0-4AC6-8D61-68C2B0B69D5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568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48463" y="274638"/>
            <a:ext cx="1938337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28688" y="274638"/>
            <a:ext cx="5667375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6520B4-6F6C-4967-A655-830D3292655B}" type="datetime1">
              <a:rPr lang="fr-FR" smtClean="0"/>
              <a:t>21/11/2013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Paris, Novembre 2013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30D0A-FCF0-4AC6-8D61-68C2B0B69D5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1556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C7ED1B8-4D12-4664-97D3-E1F718D06FB4}" type="datetime1">
              <a:rPr lang="fr-FR" smtClean="0"/>
              <a:t>21/11/2013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rgbClr val="00B0F0"/>
                </a:solidFill>
                <a:latin typeface="+mj-lt"/>
              </a:defRPr>
            </a:lvl1pPr>
          </a:lstStyle>
          <a:p>
            <a:r>
              <a:rPr lang="fr-FR" smtClean="0"/>
              <a:t>Paris, Novembre 2013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  <a:latin typeface="+mj-lt"/>
              </a:defRPr>
            </a:lvl1pPr>
          </a:lstStyle>
          <a:p>
            <a:fld id="{A9830D0A-FCF0-4AC6-8D61-68C2B0B69D5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55495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838020-CE98-4CCE-8284-2E2E7CEC0F1A}" type="datetime1">
              <a:rPr lang="fr-FR" smtClean="0"/>
              <a:t>21/11/2013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Paris, Novembre 2013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30D0A-FCF0-4AC6-8D61-68C2B0B69D5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7934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928688" y="1600200"/>
            <a:ext cx="38020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883150" y="1600200"/>
            <a:ext cx="38036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AB8524-0BAA-41BD-9A77-A1987103AC43}" type="datetime1">
              <a:rPr lang="fr-FR" smtClean="0"/>
              <a:t>21/11/2013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  <a:latin typeface="+mj-lt"/>
              </a:defRPr>
            </a:lvl1pPr>
          </a:lstStyle>
          <a:p>
            <a:r>
              <a:rPr lang="fr-FR" smtClean="0"/>
              <a:t>Paris, Novembre 2013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  <a:latin typeface="+mj-lt"/>
              </a:defRPr>
            </a:lvl1pPr>
          </a:lstStyle>
          <a:p>
            <a:fld id="{A9830D0A-FCF0-4AC6-8D61-68C2B0B69D5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8048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395BDD-6EC0-4750-B521-8073EB6287E1}" type="datetime1">
              <a:rPr lang="fr-FR" smtClean="0"/>
              <a:t>21/11/2013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Paris, Novembre 2013</a:t>
            </a: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30D0A-FCF0-4AC6-8D61-68C2B0B69D5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3421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A56BC6-AF21-4ADF-A28B-154EB35403CB}" type="datetime1">
              <a:rPr lang="fr-FR" smtClean="0"/>
              <a:t>21/11/2013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Paris, Novembre 2013</a:t>
            </a: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30D0A-FCF0-4AC6-8D61-68C2B0B69D5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7008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903674-53FC-4E28-AE8D-BB2A80913860}" type="datetime1">
              <a:rPr lang="fr-FR" smtClean="0"/>
              <a:t>21/11/2013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Paris, Novembre 2013</a:t>
            </a: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30D0A-FCF0-4AC6-8D61-68C2B0B69D5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7287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9E973E-1478-48CF-B3DA-5F913449C666}" type="datetime1">
              <a:rPr lang="fr-FR" smtClean="0"/>
              <a:t>21/11/2013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Paris, Novembre 2013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30D0A-FCF0-4AC6-8D61-68C2B0B69D5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9480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fr-FR" noProof="0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65D48A-952B-4E99-B6DB-05EE19446E3F}" type="datetime1">
              <a:rPr lang="fr-FR" smtClean="0"/>
              <a:t>21/11/2013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Paris, Novembre 2013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30D0A-FCF0-4AC6-8D61-68C2B0B69D5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7936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EFD1"/>
            </a:gs>
            <a:gs pos="86000">
              <a:srgbClr val="F0EBD5"/>
            </a:gs>
            <a:gs pos="100000">
              <a:srgbClr val="D1C39F"/>
            </a:gs>
          </a:gsLst>
          <a:lin ang="8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1525588" y="274638"/>
            <a:ext cx="71612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 smtClean="0"/>
              <a:t>Cliquez et modifiez le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928688" y="1600200"/>
            <a:ext cx="77581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 smtClean="0"/>
              <a:t>Deuxième niveau</a:t>
            </a:r>
          </a:p>
          <a:p>
            <a:pPr lvl="1"/>
            <a:r>
              <a:rPr lang="fr-FR" altLang="fr-FR" dirty="0" smtClean="0"/>
              <a:t>Troisième niveau</a:t>
            </a:r>
          </a:p>
          <a:p>
            <a:pPr lvl="2"/>
            <a:r>
              <a:rPr lang="fr-FR" altLang="fr-FR" dirty="0" smtClean="0"/>
              <a:t>Quatrième niveau</a:t>
            </a:r>
          </a:p>
          <a:p>
            <a:pPr lvl="3"/>
            <a:r>
              <a:rPr lang="fr-FR" altLang="fr-FR" dirty="0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  <a:latin typeface="Calibri" charset="0"/>
              </a:defRPr>
            </a:lvl1pPr>
          </a:lstStyle>
          <a:p>
            <a:fld id="{A06CBFAF-AB24-4305-8C30-3D068A188C98}" type="datetime1">
              <a:rPr lang="fr-FR" smtClean="0"/>
              <a:t>21/11/2013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cs typeface="Arial" charset="0"/>
              </a:defRPr>
            </a:lvl1pPr>
          </a:lstStyle>
          <a:p>
            <a:r>
              <a:rPr lang="fr-FR" smtClean="0"/>
              <a:t>Paris, Novembre 2013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Calibri" charset="0"/>
              </a:defRPr>
            </a:lvl1pPr>
          </a:lstStyle>
          <a:p>
            <a:fld id="{A9830D0A-FCF0-4AC6-8D61-68C2B0B69D5A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1031" name="Image 6" descr="flecheGauches.eps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74663"/>
            <a:ext cx="677863" cy="588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Image 7" descr="logo.eps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0475" y="5489575"/>
            <a:ext cx="134302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98"/>
          <p:cNvPicPr>
            <a:picLocks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2" y="6526212"/>
            <a:ext cx="939800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oneTexte 9"/>
          <p:cNvSpPr txBox="1"/>
          <p:nvPr userDrawn="1"/>
        </p:nvSpPr>
        <p:spPr>
          <a:xfrm>
            <a:off x="899592" y="6519446"/>
            <a:ext cx="18549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</a:rPr>
              <a:t>cdlh@univ-nantes.fr</a:t>
            </a:r>
            <a:endParaRPr lang="fr-FR" sz="1600" dirty="0">
              <a:solidFill>
                <a:schemeClr val="bg1">
                  <a:lumMod val="65000"/>
                  <a:lumOff val="35000"/>
                </a:schemeClr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61507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ill Sans MT" panose="020B0502020104020203" pitchFamily="34" charset="0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omic Sans MS" pitchFamily="66" charset="0"/>
          <a:ea typeface="ＭＳ Ｐゴシック" pitchFamily="-109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omic Sans MS" pitchFamily="66" charset="0"/>
          <a:ea typeface="ＭＳ Ｐゴシック" pitchFamily="-109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omic Sans MS" pitchFamily="66" charset="0"/>
          <a:ea typeface="ＭＳ Ｐゴシック" pitchFamily="-109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omic Sans MS" pitchFamily="66" charset="0"/>
          <a:ea typeface="ＭＳ Ｐゴシック" pitchFamily="-109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charset="0"/>
          <a:ea typeface="ＭＳ Ｐゴシック" pitchFamily="-109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charset="0"/>
          <a:ea typeface="ＭＳ Ｐゴシック" pitchFamily="-109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charset="0"/>
          <a:ea typeface="ＭＳ Ｐゴシック" pitchFamily="-109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charset="0"/>
          <a:ea typeface="ＭＳ Ｐゴシック" pitchFamily="-109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sz="2400">
          <a:solidFill>
            <a:schemeClr val="tx1"/>
          </a:solidFill>
          <a:latin typeface="Gill Sans MT" panose="020B0502020104020203" pitchFamily="34" charset="0"/>
          <a:ea typeface="Segoe UI" panose="020B0502040204020203" pitchFamily="34" charset="0"/>
          <a:cs typeface="Segoe UI" panose="020B0502040204020203" pitchFamily="34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SzPct val="100000"/>
        <a:buBlip>
          <a:blip r:embed="rId17"/>
        </a:buBlip>
        <a:defRPr sz="2400">
          <a:solidFill>
            <a:schemeClr val="tx1"/>
          </a:solidFill>
          <a:latin typeface="Gill Sans MT" panose="020B0502020104020203" pitchFamily="34" charset="0"/>
          <a:ea typeface="Segoe UI" panose="020B0502040204020203" pitchFamily="34" charset="0"/>
          <a:cs typeface="Segoe UI" panose="020B0502040204020203" pitchFamily="34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SzPct val="100000"/>
        <a:buBlip>
          <a:blip r:embed="rId18"/>
        </a:buBlip>
        <a:defRPr sz="2000">
          <a:solidFill>
            <a:schemeClr val="tx1"/>
          </a:solidFill>
          <a:latin typeface="Gill Sans MT" panose="020B0502020104020203" pitchFamily="34" charset="0"/>
          <a:ea typeface="Segoe UI" panose="020B0502040204020203" pitchFamily="34" charset="0"/>
          <a:cs typeface="Segoe UI" panose="020B0502040204020203" pitchFamily="34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SzPct val="100000"/>
        <a:buFont typeface="Arial" charset="0"/>
        <a:buChar char="•"/>
        <a:defRPr>
          <a:solidFill>
            <a:schemeClr val="tx1"/>
          </a:solidFill>
          <a:latin typeface="Gill Sans MT" panose="020B0502020104020203" pitchFamily="34" charset="0"/>
          <a:ea typeface="Segoe UI" panose="020B0502040204020203" pitchFamily="34" charset="0"/>
          <a:cs typeface="Segoe UI" panose="020B0502040204020203" pitchFamily="34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cnum2014.fr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5400" dirty="0" smtClean="0"/>
              <a:t>On enseigne quoi et pourquoi ?</a:t>
            </a:r>
            <a:r>
              <a:rPr lang="fr-FR" sz="5400" dirty="0" smtClean="0"/>
              <a:t/>
            </a:r>
            <a:br>
              <a:rPr lang="fr-FR" sz="5400" dirty="0" smtClean="0"/>
            </a:br>
            <a:endParaRPr lang="fr-FR" sz="5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3501008"/>
            <a:ext cx="5099881" cy="1489720"/>
          </a:xfrm>
        </p:spPr>
        <p:txBody>
          <a:bodyPr/>
          <a:lstStyle/>
          <a:p>
            <a:r>
              <a:rPr lang="fr-FR" dirty="0" smtClean="0"/>
              <a:t>Colin de la </a:t>
            </a:r>
            <a:r>
              <a:rPr lang="fr-FR" dirty="0" err="1" smtClean="0"/>
              <a:t>Higuera</a:t>
            </a:r>
            <a:endParaRPr lang="fr-FR" dirty="0" smtClean="0"/>
          </a:p>
          <a:p>
            <a:r>
              <a:rPr lang="fr-FR" dirty="0" smtClean="0"/>
              <a:t>Société informatique de France</a:t>
            </a:r>
          </a:p>
          <a:p>
            <a:r>
              <a:rPr lang="fr-FR" dirty="0" smtClean="0"/>
              <a:t>Université de Nantes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Paris, Novembre 2013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0D0A-FCF0-4AC6-8D61-68C2B0B69D5A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6" name="AutoShape 2" descr="http://didastic.sciencesconf.org/conference/didastic/header/logo_didaPRO_STIC15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1F497D"/>
              </a:solidFill>
            </a:endParaRPr>
          </a:p>
        </p:txBody>
      </p:sp>
      <p:sp>
        <p:nvSpPr>
          <p:cNvPr id="7" name="AutoShape 4" descr="http://didastic.sciencesconf.org/conference/didastic/header/logo_didaPRO_STIC150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rgbClr val="1F497D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258222"/>
            <a:ext cx="2920393" cy="2212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oneTexte 8"/>
          <p:cNvSpPr txBox="1"/>
          <p:nvPr/>
        </p:nvSpPr>
        <p:spPr>
          <a:xfrm>
            <a:off x="4863614" y="5470642"/>
            <a:ext cx="4303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0000"/>
                </a:solidFill>
              </a:rPr>
              <a:t>Suivez-nous, soutenez-nous sur :</a:t>
            </a:r>
          </a:p>
          <a:p>
            <a:r>
              <a:rPr lang="fr-FR" dirty="0" smtClean="0">
                <a:solidFill>
                  <a:srgbClr val="000000"/>
                </a:solidFill>
                <a:hlinkClick r:id="rId3"/>
              </a:rPr>
              <a:t>www.educnum2014.fr</a:t>
            </a:r>
            <a:r>
              <a:rPr lang="fr-FR" dirty="0" smtClean="0">
                <a:solidFill>
                  <a:srgbClr val="000000"/>
                </a:solidFill>
              </a:rPr>
              <a:t> </a:t>
            </a:r>
            <a:endParaRPr lang="fr-FR" dirty="0">
              <a:solidFill>
                <a:srgbClr val="000000"/>
              </a:solidFill>
            </a:endParaRPr>
          </a:p>
          <a:p>
            <a:r>
              <a:rPr lang="fr-FR" dirty="0" err="1">
                <a:solidFill>
                  <a:srgbClr val="000000"/>
                </a:solidFill>
              </a:rPr>
              <a:t>Twitter</a:t>
            </a:r>
            <a:r>
              <a:rPr lang="fr-FR" dirty="0">
                <a:solidFill>
                  <a:srgbClr val="000000"/>
                </a:solidFill>
              </a:rPr>
              <a:t> : #educnum2014</a:t>
            </a:r>
          </a:p>
          <a:p>
            <a:r>
              <a:rPr lang="fr-FR" dirty="0">
                <a:solidFill>
                  <a:srgbClr val="000000"/>
                </a:solidFill>
              </a:rPr>
              <a:t>Facebook : educationnumerique2014</a:t>
            </a:r>
          </a:p>
        </p:txBody>
      </p:sp>
    </p:spTree>
    <p:extLst>
      <p:ext uri="{BB962C8B-B14F-4D97-AF65-F5344CB8AC3E}">
        <p14:creationId xmlns:p14="http://schemas.microsoft.com/office/powerpoint/2010/main" val="184073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dirty="0" smtClean="0"/>
              <a:t>Exemple 1</a:t>
            </a:r>
            <a:endParaRPr lang="fr-FR" altLang="fr-FR" dirty="0" smtClean="0"/>
          </a:p>
        </p:txBody>
      </p:sp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>
          <a:xfrm>
            <a:off x="928688" y="1600200"/>
            <a:ext cx="7070021" cy="4525963"/>
          </a:xfrm>
        </p:spPr>
        <p:txBody>
          <a:bodyPr/>
          <a:lstStyle/>
          <a:p>
            <a:pPr>
              <a:defRPr/>
            </a:pPr>
            <a:r>
              <a:rPr lang="fr-FR" altLang="fr-FR" dirty="0" smtClean="0"/>
              <a:t>Inspiré de Richard </a:t>
            </a:r>
            <a:r>
              <a:rPr lang="fr-FR" altLang="fr-FR" dirty="0" err="1" smtClean="0"/>
              <a:t>Noss</a:t>
            </a:r>
            <a:r>
              <a:rPr lang="fr-FR" altLang="fr-FR" dirty="0" smtClean="0"/>
              <a:t> (UCL), inspiré de Seymour </a:t>
            </a:r>
            <a:r>
              <a:rPr lang="fr-FR" altLang="fr-FR" dirty="0" err="1" smtClean="0"/>
              <a:t>Papert</a:t>
            </a:r>
            <a:endParaRPr lang="fr-FR" altLang="fr-FR" dirty="0" smtClean="0"/>
          </a:p>
          <a:p>
            <a:pPr>
              <a:defRPr/>
            </a:pPr>
            <a:endParaRPr lang="fr-FR" altLang="fr-FR" dirty="0"/>
          </a:p>
          <a:p>
            <a:pPr>
              <a:defRPr/>
            </a:pPr>
            <a:endParaRPr lang="fr-FR" altLang="fr-FR" dirty="0" smtClean="0"/>
          </a:p>
          <a:p>
            <a:pPr>
              <a:defRPr/>
            </a:pPr>
            <a:r>
              <a:rPr lang="fr-FR" altLang="fr-FR" dirty="0" smtClean="0"/>
              <a:t>Combien font</a:t>
            </a:r>
          </a:p>
          <a:p>
            <a:pPr>
              <a:defRPr/>
            </a:pPr>
            <a:r>
              <a:rPr lang="fr-FR" altLang="fr-FR" sz="6000" dirty="0" smtClean="0"/>
              <a:t>CCCXLVII * IV ?</a:t>
            </a:r>
          </a:p>
          <a:p>
            <a:pPr marL="0" indent="0">
              <a:buNone/>
              <a:defRPr/>
            </a:pPr>
            <a:r>
              <a:rPr lang="fr-FR" altLang="fr-FR" sz="2800" dirty="0" smtClean="0"/>
              <a:t>(sans convertir)</a:t>
            </a:r>
            <a:endParaRPr lang="fr-FR" altLang="fr-FR" sz="2800" dirty="0" smtClean="0"/>
          </a:p>
          <a:p>
            <a:pPr marL="0" indent="0">
              <a:buFontTx/>
              <a:buNone/>
              <a:defRPr/>
            </a:pPr>
            <a:endParaRPr lang="fr-FR" altLang="fr-FR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3E654E-C77B-4623-9B92-80D8A3C5CD62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Paris, Novembre 2013</a:t>
            </a:r>
            <a:endParaRPr lang="fr-FR"/>
          </a:p>
        </p:txBody>
      </p:sp>
      <p:sp>
        <p:nvSpPr>
          <p:cNvPr id="3" name="AutoShape 2" descr="data:image/jpeg;base64,/9j/4AAQSkZJRgABAQAAAQABAAD/2wCEAAkGBwgHBgkIBwgKCgkLDRYPDQwMDRsUFRAWIB0iIiAdHx8kKDQsJCYxJx8fLT0tMTU3Ojo6Iys/RD84QzQ5OjcBCgoKDQwNGg8PGjclHyU3Nzc3Nzc3Nzc3Nzc3Nzc3Nzc3Nzc3Nzc3Nzc3Nzc3Nzc3Nzc3Nzc3Nzc3Nzc3Nzc3N//AABEIALoAmwMBIgACEQEDEQH/xAAcAAAABwEBAAAAAAAAAAAAAAAAAQIDBAUGBwj/xAA7EAACAQMCBAQDBgUCBwEAAAABAgMABBEFIQYSMUETIlFhFDJxByOBkaGxJEJSwfAV0TNDVHKTsuEW/8QAFwEBAQEBAAAAAAAAAAAAAAAAAAECA//EABwRAQEBAAEFAAAAAAAAAAAAAAABESECEhMxYf/aAAwDAQACEQMRAD8A4xmizTphVVJ5t6b2zigNWIqQkoxgrTa8oGDQZlxt1oDZjnYYFBmY7Z2prmzR81A+D5Md6bBKg74pDORScmgeRt9zTbnfIohzEjFK8Nu4oDilIanTMRHg9aj83KdhQyWG5oE82aFDGKKgOizQoqA80eaTQoFZoUmhQKUFmGTThiwdjmmw2N6UZDQOAhfmpLSKR0ptmzTiQ7czEUDecmlxQyTNiKN3Poqk/tVlo2h3mrTMtnbvIF+dguy/WttpHD5tmw10Y3XbEC9aauMImkX0jKptpFZugZSM/nT02gajCcS2zJ33NdJuILixjLJKVkPefBb6jvVbdabeyt4s9wxUjI/zrWe5cYWOwmjYZjP506ml3twSIYGYdSVIYD8q1kmlQCFnRHZhtzSkqo98VUpBfWUzS28rqeuUOMfWrqM/qWmy2DrzkOrrkMAR+FQNx1rVnVb+6ZrS5tlnXPZeh7EHG1VOq6XLExkWGSNf6SOlNFTQpwwuueZSDjO9NkGqgqOioUAoUKFAKOioUDhT03pQTankwBkDNKPKBmoGBGKetojLKkYBPOQABSCwzV7wTAtxr0POF5EBYlhkLjcUHZOGuHorHQbe2kYxKyc7CLYk57mmdW13TtI+7tEgXBwW+Zs/71UatearqcwtLAMkLKDzjqF6D8z2qbb8AyPIjMqqgxk8uW6evrWfbSti1jV9UZHsoYvD5sDmB3H471YS6ZqHIJJLdT3YAn9Nq2ui8PQaemFXP1FWbQhe23pThXKL21unRkSyjRTuSFyT9aopdLunI5036hT5VH4V2+RIgPkX8qqNTgtZY2QxKCR1FDHG4UvLRXQZOcnfGNu2ajDU1mykqNkfMG9K1OpQxwzOk0ZMIO+B+R+tZ2+03w5S8LLLEw/lbB3qs1Fe2tpreSN4sAYw6jespfW720xjbdc7N6itibZpID5PDk6/N1H0rN6uixkp5uYdQ1VFRQox0oVQKKhQoBQoUKCTG+N6Jn3pwcnLiifl5agb6ium/ZJosMtrf6pdKwSMeGm+OYn/AAVzKCOSaVYokZpHPKqgbk16H4M0wwWcGnXHhiCxgDTIneVh0PrjelWLThexW4vriXk5YYm5eXHcdq2AiX0qHw/aJaaVEiZPNl2Y9SScmrFay0bKY6VHdTk5FSnYAGo0zCoKy9PIjNWeuZ8AszEH1rRXuPDbO+RWT1ZljiYswAAJoKLUIFuZlU4xI2N/Ss7rVuLe6jhAIVVBO/fv/erW5vGTkbA5g2aodZvRcvI77sr7jty7/wDyqio1aGeylDiVnicH+boc9Kp7vmu05wAXGQQTWj1kfE6eJiCAPMG7MazVxA8L8gbD4yhzsRVRWsjgkMCCPak1Llu53VY7gA8vTI6VFY5JPvWkJoUKFAKFChQKZiTSkyx67UR5e1ECRQaLhK7i03W4LtgjlQQvP0BOwNddtb99P0DUpE5vFd+d2xu3qa4HHIVII7HNdy4TvodZ0yWSUBxJahJIwOuRvWasdU0x+fT7dlxvGp/SpJ2FV+kusOl2wzj7pfm69KXJfwjbxFJ9jWdaSWDEfMKZaIAdc0w1/GEZsjb3qo1bibT7Ff4q7SIlc8pO9BK1AgKdv1rG62viRsHyAOmKZvftB02YlLZzIwB61l7/AI1jllKiFFUjrneiaYvZD5yTnsB+lZfVZykvN2/eriS7W5BaIj1wO1U2smJAA+DjfHvWoh/VdSDaTb2oHRTk/tVHd3HxEUeRuowDUeeXmIAYnHWlsBnlUHfp9KsQidi8KmQktk4Ptio1OzDYb9MimqoFCjoqAUKMUMUAoZoUVAYrffZPrf8Ap2sSWtww8C4QqpPRGrBAVKsJ2tpudTuKUdF4n4i1OC5+DjuzHz7KyMWLDtgVRWGvzafcMJb2aRyerlgQfoa3fDHDdpreh6frczM91GjJ5OqkMdx+goDgrT7q+b4ewdpHYtJK4AQevSscNYsra5vtX4VS8s3wuDluvSuR6zNc3l4xuuZznG2+a7/FplvpehmygTlj327dK5dp0Fv/AKhc/ExqSjthqcGMhaaRfvayzRwrEV+RXQkv+Pao/wAJfk800a+4bbFdmtdKupbFRa3EYVxsGB2qJ/8Aio4/v72bxn9MbfrV0xzrTYZUO0JUn13qDr483IFy3cnrW41ezWzVmHL32x0rF30Y3YLmiM2FIOMdKk2rvG+AmebA3pAJWTLrtmrWyhjaJHzmVWysa7k+59BVRV6iAswRRjA/uaiVIv3El3Iw6ZxUeqDHSio6MDmOBQJo6Nl5TRUB7HpR8u2aNgoO1JJPTtQEWpSnfNFy56VJsYw93AjAMHkVcZ9Tig7v9i9w8vDUlu4IWKU4Ld871s9Sv7TSraSadgigZ6VhuA9SgtviLW3cGNIgyIh2AzjOe+apuLNcOr63b6dzslvzBpt/5R1rDeun3Ui3WmLLFnlkiDL9CK4xxGLixumMSYZ9q6jecR6dDaIY2QoE8gBHQCuNcU8Ux3OoEwqXVTnHapErW8J8crCFstURovDwofG341tH1a1uLbMc6sCvUDrXADrU0jzM4XEvVfajtNeu7JgsMjeEeqZ/aria6NxFfq2d8juKyk0kEnJ5gFJ/Koupak1xEkkfP5h0NUr3bElSTgGrIasr6wQOXi6HKkddxTEmox21h4UCATsORnHQD2ofFufh35+YHII96b1G0YwmSJOYL5jyjoKoqBuaWEB70XKQM9s0YByKqAwAFIU4NOuoXvmmu9AZOTvSaFCgUTRUVCgUDSonKSBh1pFKiIBywyB2oNpwZfSW2prP4mYnXkbY7gn/AHFN8RyyW2oTTxHCysDt2WonD9yqq0kxhVUcDGRkj6dcbVL1DU4L+D4Z4k8VScMRtjrj2xWVUkrXl00jwNKY8knlzioaafdyEBYJGz0wvWuxaJBDY6JaugQfd+cADzVnNf4njhuTHDaInLt0xSWGMG+l3aHDwkE9iaR8DLG2JFOB1rSx3XjEzzHOdwKp9XuJHc8qkKR2NXQcbx+CEdscvy4qDMwMhbc57tTQk5WJ269TRZ5mJycHuaqJNvIqvyMoYNg7GtTaBINH1K9n2UQmCMepYb/2rPaPbvfXiQwjc/Mx/lHrVnxfeoiQaTbbQwDmcf1N7+vrUVmo2K9h9DSj5twKQNzmj5uXb1qoIZbOe1IO1PLgjAxTTAg0CaFChQHQowKI0Aox0oqFA/aSMsuPLuNixwBVzHpkrqkkfISWAwe56ZrP1odF1MNLHDN55OkbE9NqlVeRaxPp1mbaeRpUU8qhR3749qq9QurecmVhhwMDPf6VMudLkniZrdDyxHxMsc83Tp+eazWqN9/I0eAhbYD2qCXFehW5ig5AuQO2abuHa5heR1y+RyhRsPWoUbjwwB1xvilRTMowPlB9OmaqI5GT0o0RndUjUszHCgdzR7ebc7HAPetzwfwy8SpqF5GRIw8iMPlB7/WmgaTp6aHpc1xIfvAnPK37KKws8rXE7zSElnYsSa2fH14IIo9NiIBfzyAenYVih9KRaC9aD7mloM0nq9VBLkHapESg9gSdt6QqdNjj1FSViwMdM9aBkwoy5zii+EU/8w1M5EA2zv7Uglf6D+FBWZoUKFAKBoChQCrDSdMm1CXEY5UHV6iW8RnmWNeprq/2faEL7VbW3Cfw8P3s3uB2/E1FkSNW0z/Q+H9KWR5BdGL7zfop6A1zPUrTmZmjwQdyB0G/auyfafguB6nAHoMVzOa2Ajjj5cvIwUVFsVUHD2pPafGrbt8Ow2cbimY9OlfKKj7+1d44W0groSW8ieUgEA9qqdZ0VNMtpboQjxuY+BH15z9PQU0xlOB+AppyNT1GBmiRg0UBG7n132ro82nLEvKoAA3x7U/wfxDba7aC3do01CBR40SbA+6j02pPHF4NK4eu7oELIF5Uz6napquA8UXa3+vXcyHKB+RPoP8ADVWBinWXLHufX1pXh+TPetMEooANNRA+I2Mdd6kOwgXJ3PYDvTUSnmyCMse1A8oXPm2FPMFVyUcgAdzSIR5vMud8mnC48wI3LDp9KBIKjYksR0xvmi527Bh+NJGxP70nxB3oIFChQqgUKFKFBM0weeQjOy9vrXXeENWk0w6Xa2xVH1C4HxEzjZUBwFH453965Toq5uHU91/vW80aL4zQnYt95bTFh/2Nj+9SrHROKdHnvrhJ2jBC5BHqfasfZcH397qcN3FC0lpbykNgb9P1xWi+znUNW1l7uxuFV7GzAWK4OecN/T77V0WSIQ2ohh8m2MgYxWWkWzswloihcAAdRjasBxmk0t9cMzMYwfDjB2HToPet5p+mTwSlxcS+H3VzkNTd5w3DeXoupySwJKjsKI5PoWhXthfJfWblbxTnmA2x6fSnPtj1bxrHTrUoYpHzJKme42H712CPS4IE2XHvXnz7XL0XXF92g+S2VYl+uMn9SaQrEKoLE9D6ZpbEIhJPTeiiQ5wc/hUtFVg8cikL3yK0yrVHiyMzDC9s08DgYwOw2puRTEeUjy9jRCT0oJcS4Gdx3zTUpw5I81OvyrCTzbnG1V7MaB0t7/hSlhLDJYjPtUdd2GelPl6CNQxSqOqEUrG4+tKo0+cUFrbW5szlJA0zDBx29hV9Za2NHv4Fli8S3ZeS5RerKfT3FV9mAbpdh2p/RlWTjXT1kUMpu0yGGR8wqK9H8JaNb6No8cNuCTITKzEYJJ6Z/DAq5ZA3XpSu9HVxNEBgUdChQNzkLEzN0UEnNeUOJ7k3+tXVyxwZZmf8M7V6n1k40i+x/wBPJ/6mvK12AbiQkb7VFQYlbmEnKT3wKfRQfMW5txk0FO0ntTtv8n13/SiK7UshfMN+1QE+bBqy1T5U+lQov+IKB64OxH0/aoRznpU2UbD6U0oBPQVqTaG418pJ60kn2NXFrDEyLzRIc46qKs1s7XlH8ND/AOMV08X1qdOv/9k="/>
          <p:cNvSpPr>
            <a:spLocks noChangeAspect="1" noChangeArrowheads="1"/>
          </p:cNvSpPr>
          <p:nvPr/>
        </p:nvSpPr>
        <p:spPr bwMode="auto">
          <a:xfrm>
            <a:off x="155575" y="-846138"/>
            <a:ext cx="1476375" cy="177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8709" y="1268760"/>
            <a:ext cx="1116335" cy="1339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719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Blip>
                <a:blip r:embed="rId3"/>
              </a:buBlip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SzPct val="100000"/>
              <a:buBlip>
                <a:blip r:embed="rId4"/>
              </a:buBlip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00000"/>
              <a:buBlip>
                <a:blip r:embed="rId5"/>
              </a:buBlip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100000"/>
              <a:buFont typeface="Arial" charset="0"/>
              <a:buChar char="•"/>
              <a:defRPr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48C46C2-8A57-42F9-A54A-C06C0D21B608}" type="slidenum">
              <a:rPr lang="fr-FR" altLang="fr-FR" sz="1200" smtClean="0">
                <a:solidFill>
                  <a:srgbClr val="FFFFFF"/>
                </a:solidFill>
                <a:latin typeface="Calibri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fr-FR" altLang="fr-FR" sz="120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b"/>
          <a:lstStyle/>
          <a:p>
            <a:r>
              <a:rPr lang="fr-FR" altLang="fr-FR" sz="3000" dirty="0" smtClean="0"/>
              <a:t>Exemple 2</a:t>
            </a:r>
            <a:endParaRPr lang="fr-FR" altLang="fr-FR" sz="3000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928688" y="1484784"/>
            <a:ext cx="7758112" cy="4648200"/>
          </a:xfrm>
        </p:spPr>
        <p:txBody>
          <a:bodyPr>
            <a:normAutofit/>
          </a:bodyPr>
          <a:lstStyle/>
          <a:p>
            <a:pPr marL="692150" lvl="1" indent="-347663" defTabSz="914400">
              <a:lnSpc>
                <a:spcPct val="90000"/>
              </a:lnSpc>
              <a:defRPr/>
            </a:pPr>
            <a:r>
              <a:rPr lang="fr-FR" altLang="fr-FR" sz="2800" dirty="0" smtClean="0"/>
              <a:t>Est-ce que la facture reçue est correcte ?</a:t>
            </a:r>
            <a:endParaRPr lang="fr-FR" altLang="fr-FR" sz="2800" dirty="0" smtClean="0"/>
          </a:p>
        </p:txBody>
      </p:sp>
      <p:sp>
        <p:nvSpPr>
          <p:cNvPr id="8197" name="Espace réservé du numéro de diapositive 5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Blip>
                <a:blip r:embed="rId3"/>
              </a:buBlip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SzPct val="100000"/>
              <a:buBlip>
                <a:blip r:embed="rId4"/>
              </a:buBlip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00000"/>
              <a:buBlip>
                <a:blip r:embed="rId5"/>
              </a:buBlip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100000"/>
              <a:buFont typeface="Arial" charset="0"/>
              <a:buChar char="•"/>
              <a:defRPr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3486A6D5-E16E-4FE8-BE54-4A9F6092C4A5}" type="slidenum">
              <a:rPr lang="fr-FR" altLang="en-US" sz="1000">
                <a:solidFill>
                  <a:srgbClr val="1F497D"/>
                </a:solidFill>
                <a:latin typeface="Arial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fr-FR" altLang="en-US" sz="1000">
              <a:solidFill>
                <a:srgbClr val="1F497D"/>
              </a:solidFill>
              <a:latin typeface="Arial" charset="0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Paris, Novembre 2013</a:t>
            </a:r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987304"/>
            <a:ext cx="5159480" cy="469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51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 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Mon GPS me dit de prendre un sens interdit</a:t>
            </a:r>
          </a:p>
          <a:p>
            <a:r>
              <a:rPr lang="fr-FR" dirty="0" smtClean="0"/>
              <a:t>Je fais quoi ?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/>
              <a:t>Je suis médecin et je reçois un patient qui a un compte rendu du laboratoire avec des chiffres bizarres</a:t>
            </a:r>
          </a:p>
          <a:p>
            <a:r>
              <a:rPr lang="fr-FR" dirty="0"/>
              <a:t>Je fais quoi ?</a:t>
            </a:r>
          </a:p>
          <a:p>
            <a:endParaRPr lang="fr-FR" dirty="0"/>
          </a:p>
          <a:p>
            <a:r>
              <a:rPr lang="fr-FR" dirty="0"/>
              <a:t>Je suis un analyste financier et mon programme m’informe que le niveau des transactions dépasse de 25 fois l’écart type la moyenne ?</a:t>
            </a:r>
          </a:p>
          <a:p>
            <a:r>
              <a:rPr lang="fr-FR" dirty="0"/>
              <a:t>Je fais </a:t>
            </a:r>
            <a:r>
              <a:rPr lang="fr-FR" dirty="0" smtClean="0"/>
              <a:t>quoi ?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Paris, Novembre 2013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0D0A-FCF0-4AC6-8D61-68C2B0B69D5A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211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Objectifs de l’éducation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Il s’agit de donner aux élèves (puis étudiants citoyens) les moyens de </a:t>
            </a:r>
          </a:p>
          <a:p>
            <a:pPr lvl="1"/>
            <a:r>
              <a:rPr lang="fr-FR" dirty="0" smtClean="0"/>
              <a:t>Modéliser</a:t>
            </a:r>
          </a:p>
          <a:p>
            <a:pPr lvl="1"/>
            <a:r>
              <a:rPr lang="fr-FR" dirty="0" smtClean="0"/>
              <a:t>Traiter une information de plus en plus complexe et hétérogène</a:t>
            </a:r>
          </a:p>
          <a:p>
            <a:pPr lvl="1"/>
            <a:r>
              <a:rPr lang="fr-FR" dirty="0" smtClean="0"/>
              <a:t>Comprendre le fonctionnement d’un système numérique</a:t>
            </a:r>
          </a:p>
          <a:p>
            <a:pPr lvl="1"/>
            <a:r>
              <a:rPr lang="fr-FR" dirty="0" smtClean="0"/>
              <a:t>Créer ses propres outils de simulation, animation, calcul, représentation,…</a:t>
            </a:r>
          </a:p>
          <a:p>
            <a:pPr lvl="1"/>
            <a:r>
              <a:rPr lang="fr-FR" dirty="0" smtClean="0"/>
              <a:t>Continuer à apprendre</a:t>
            </a:r>
          </a:p>
          <a:p>
            <a:pPr lvl="1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Paris, Novembre 2013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0D0A-FCF0-4AC6-8D61-68C2B0B69D5A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670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 implique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Savoir </a:t>
            </a:r>
            <a:r>
              <a:rPr lang="fr-FR" dirty="0" smtClean="0">
                <a:solidFill>
                  <a:srgbClr val="FF0000"/>
                </a:solidFill>
              </a:rPr>
              <a:t>coder </a:t>
            </a:r>
          </a:p>
          <a:p>
            <a:r>
              <a:rPr lang="fr-FR" dirty="0" smtClean="0"/>
              <a:t>Savoir comment se représente </a:t>
            </a:r>
            <a:r>
              <a:rPr lang="fr-FR" dirty="0" smtClean="0">
                <a:solidFill>
                  <a:srgbClr val="FF0000"/>
                </a:solidFill>
              </a:rPr>
              <a:t>l’information</a:t>
            </a:r>
          </a:p>
          <a:p>
            <a:r>
              <a:rPr lang="fr-FR" dirty="0" smtClean="0"/>
              <a:t>Savoir comment on utilise un </a:t>
            </a:r>
            <a:r>
              <a:rPr lang="fr-FR" dirty="0" smtClean="0">
                <a:solidFill>
                  <a:srgbClr val="FF0000"/>
                </a:solidFill>
              </a:rPr>
              <a:t>langage</a:t>
            </a:r>
            <a:r>
              <a:rPr lang="fr-FR" dirty="0" smtClean="0"/>
              <a:t> pour transmettre et traiter l’information</a:t>
            </a:r>
          </a:p>
          <a:p>
            <a:r>
              <a:rPr lang="fr-FR" dirty="0" smtClean="0"/>
              <a:t>Savoir comment une </a:t>
            </a:r>
            <a:r>
              <a:rPr lang="fr-FR" dirty="0" smtClean="0">
                <a:solidFill>
                  <a:srgbClr val="FF0000"/>
                </a:solidFill>
              </a:rPr>
              <a:t>machine</a:t>
            </a:r>
            <a:r>
              <a:rPr lang="fr-FR" dirty="0" smtClean="0"/>
              <a:t> traite ces informations</a:t>
            </a:r>
          </a:p>
          <a:p>
            <a:endParaRPr lang="fr-FR" dirty="0"/>
          </a:p>
          <a:p>
            <a:r>
              <a:rPr lang="fr-FR" dirty="0" smtClean="0"/>
              <a:t>Toutes choses que l’on peut enseigner (à condition de disposer d’enseignants formés –ce qui prend du temps-) dès l’école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Paris, Novembre 2013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0D0A-FCF0-4AC6-8D61-68C2B0B69D5A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583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fModele1gris">
  <a:themeElements>
    <a:clrScheme name="Personnalisé 4">
      <a:dk1>
        <a:srgbClr val="1F497D"/>
      </a:dk1>
      <a:lt1>
        <a:srgbClr val="1F497D"/>
      </a:lt1>
      <a:dk2>
        <a:srgbClr val="000000"/>
      </a:dk2>
      <a:lt2>
        <a:srgbClr val="000000"/>
      </a:lt2>
      <a:accent1>
        <a:srgbClr val="4F81BD"/>
      </a:accent1>
      <a:accent2>
        <a:srgbClr val="C0504D"/>
      </a:accent2>
      <a:accent3>
        <a:srgbClr val="AAAAAA"/>
      </a:accent3>
      <a:accent4>
        <a:srgbClr val="DADADA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Personnalisé 1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ifModele1gris 1">
        <a:dk1>
          <a:srgbClr val="1F497D"/>
        </a:dk1>
        <a:lt1>
          <a:srgbClr val="FFFFFF"/>
        </a:lt1>
        <a:dk2>
          <a:srgbClr val="000000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AAAAAA"/>
        </a:accent3>
        <a:accent4>
          <a:srgbClr val="DADADA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9675</TotalTime>
  <Words>260</Words>
  <Application>Microsoft Office PowerPoint</Application>
  <PresentationFormat>Affichage à l'écran (4:3)</PresentationFormat>
  <Paragraphs>55</Paragraphs>
  <Slides>6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sifModele1gris</vt:lpstr>
      <vt:lpstr>On enseigne quoi et pourquoi ? </vt:lpstr>
      <vt:lpstr>Exemple 1</vt:lpstr>
      <vt:lpstr>Exemple 2</vt:lpstr>
      <vt:lpstr>Exemple 3</vt:lpstr>
      <vt:lpstr>Objectifs de l’éducation</vt:lpstr>
      <vt:lpstr>Ca implique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Vers l'enseignement de l'informatique pour tous : la question de la formation des professeurs Formation au Numérique :  le syndrome du mécanicien</dc:title>
  <dc:creator>cdlh</dc:creator>
  <cp:lastModifiedBy>cdlh</cp:lastModifiedBy>
  <cp:revision>18</cp:revision>
  <cp:lastPrinted>2013-11-17T16:32:28Z</cp:lastPrinted>
  <dcterms:created xsi:type="dcterms:W3CDTF">2013-10-29T11:01:07Z</dcterms:created>
  <dcterms:modified xsi:type="dcterms:W3CDTF">2013-11-21T06:59:14Z</dcterms:modified>
</cp:coreProperties>
</file>